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</p:sldIdLst>
  <p:sldSz cy="5143500" cx="9144000"/>
  <p:notesSz cx="6858000" cy="9144000"/>
  <p:embeddedFontLst>
    <p:embeddedFont>
      <p:font typeface="IBM Plex Sans"/>
      <p:regular r:id="rId46"/>
      <p:bold r:id="rId47"/>
      <p:italic r:id="rId48"/>
      <p:boldItalic r:id="rId49"/>
    </p:embeddedFont>
    <p:embeddedFont>
      <p:font typeface="Alice"/>
      <p:regular r:id="rId50"/>
    </p:embeddedFont>
    <p:embeddedFont>
      <p:font typeface="Poppins SemiBold"/>
      <p:regular r:id="rId51"/>
      <p:bold r:id="rId52"/>
      <p:italic r:id="rId53"/>
      <p:boldItalic r:id="rId54"/>
    </p:embeddedFont>
    <p:embeddedFont>
      <p:font typeface="Roboto Mon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A4FA8E-DA30-4913-AC84-D56E076AC2EB}">
  <a:tblStyle styleId="{50A4FA8E-DA30-4913-AC84-D56E076AC2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font" Target="fonts/IBMPlexSans-regular.fntdata"/><Relationship Id="rId45" Type="http://schemas.openxmlformats.org/officeDocument/2006/relationships/slide" Target="slides/slide3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IBMPlexSans-italic.fntdata"/><Relationship Id="rId47" Type="http://schemas.openxmlformats.org/officeDocument/2006/relationships/font" Target="fonts/IBMPlexSans-bold.fntdata"/><Relationship Id="rId49" Type="http://schemas.openxmlformats.org/officeDocument/2006/relationships/font" Target="fonts/IBMPlexSans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PoppinsSemiBold-regular.fntdata"/><Relationship Id="rId50" Type="http://schemas.openxmlformats.org/officeDocument/2006/relationships/font" Target="fonts/Alice-regular.fntdata"/><Relationship Id="rId53" Type="http://schemas.openxmlformats.org/officeDocument/2006/relationships/font" Target="fonts/PoppinsSemiBold-italic.fntdata"/><Relationship Id="rId52" Type="http://schemas.openxmlformats.org/officeDocument/2006/relationships/font" Target="fonts/PoppinsSemiBold-bold.fntdata"/><Relationship Id="rId11" Type="http://schemas.openxmlformats.org/officeDocument/2006/relationships/slide" Target="slides/slide3.xml"/><Relationship Id="rId55" Type="http://schemas.openxmlformats.org/officeDocument/2006/relationships/font" Target="fonts/RobotoMono-regular.fntdata"/><Relationship Id="rId10" Type="http://schemas.openxmlformats.org/officeDocument/2006/relationships/slide" Target="slides/slide2.xml"/><Relationship Id="rId54" Type="http://schemas.openxmlformats.org/officeDocument/2006/relationships/font" Target="fonts/PoppinsSemiBold-boldItalic.fntdata"/><Relationship Id="rId13" Type="http://schemas.openxmlformats.org/officeDocument/2006/relationships/slide" Target="slides/slide5.xml"/><Relationship Id="rId57" Type="http://schemas.openxmlformats.org/officeDocument/2006/relationships/font" Target="fonts/RobotoMono-italic.fntdata"/><Relationship Id="rId12" Type="http://schemas.openxmlformats.org/officeDocument/2006/relationships/slide" Target="slides/slide4.xml"/><Relationship Id="rId56" Type="http://schemas.openxmlformats.org/officeDocument/2006/relationships/font" Target="fonts/RobotoMono-bold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58" Type="http://schemas.openxmlformats.org/officeDocument/2006/relationships/font" Target="fonts/RobotoMono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4a4062657_1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354a4062657_1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cb1be7bc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5cb1be7bc2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cb1be7bc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5cb1be7bc2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cb1be7bc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5cb1be7bc2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cb1be7bc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5cb1be7bc2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cb1be7bc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5cb1be7bc2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cb1be7bc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5cb1be7bc2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cb1be7bc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5cb1be7bc2_0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cb1be7bc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5cb1be7bc2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cb1be7bc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5cb1be7bc2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cb1be7bc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35cb1be7bc2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4a4062657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54a4062657_8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5cb1be7bc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35cb1be7bc2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cb1be7bc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35cb1be7bc2_0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5cb1be7bc2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35cb1be7bc2_0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880eab4a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3880eab4ae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cb1be7bc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35cb1be7bc2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cb1be7bc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35cb1be7bc2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8451124e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38451124e4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5cb1be7bc2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35cb1be7bc2_0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cb1be7bc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35cb1be7bc2_0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cb1be7bc2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35cb1be7bc2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4a4062657_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54a4062657_8_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5cb1be7bc2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35cb1be7bc2_0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5cb1be7bc2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35cb1be7bc2_0_2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cb1be7bc2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35cb1be7bc2_0_2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5cb1be7bc2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35cb1be7bc2_0_2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880eab4ae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3880eab4ae0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880eab4ae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3880eab4ae0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880eab4ae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3880eab4ae0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54a4062657_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354a4062657_8_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4a4062657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54a4062657_8_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cb1be7bc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5cb1be7bc2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cb1be7bc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5cb1be7bc2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cb1be7bc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5cb1be7bc2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cb1be7bc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5cb1be7bc2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cb1be7bc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5cb1be7bc2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0" name="Google Shape;140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9" name="Google Shape;159;p30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1" name="Google Shape;161;p3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7" name="Google Shape;177;p33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4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5" name="Google Shape;185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jp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hyperlink" Target="https://hashes.com/en/tools/hash_identifier" TargetMode="External"/><Relationship Id="rId7" Type="http://schemas.openxmlformats.org/officeDocument/2006/relationships/hyperlink" Target="https://www.tunnelsup.com/hash-analyzer/" TargetMode="External"/><Relationship Id="rId8" Type="http://schemas.openxmlformats.org/officeDocument/2006/relationships/hyperlink" Target="http://hashid.py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hyperlink" Target="http://pdf2john.py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hyperlink" Target="https://tryhackme.com/room/crackthehash" TargetMode="External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hyperlink" Target="http://haveibeenpwned.com" TargetMode="External"/><Relationship Id="rId7" Type="http://schemas.openxmlformats.org/officeDocument/2006/relationships/hyperlink" Target="https://breachdirector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01" name="Google Shape;301;p46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46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46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04" name="Google Shape;304;p46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are hashes broken?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5" name="Google Shape;305;p46"/>
          <p:cNvSpPr txBox="1"/>
          <p:nvPr/>
        </p:nvSpPr>
        <p:spPr>
          <a:xfrm>
            <a:off x="378525" y="1195750"/>
            <a:ext cx="84483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Brute Force Attacks (similar to dictionary attacks)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Try every possible combination of chars until a match is found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Time consuming, especially with long or complex passwords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Example: a 5-letter password = </a:t>
            </a:r>
            <a:r>
              <a:rPr b="1" lang="en-GB" sz="180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26^5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b="1" lang="en-GB" sz="180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11,881,376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tries (maximum)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11" name="Google Shape;311;p47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47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47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14" name="Google Shape;314;p47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are hashes broken?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5" name="Google Shape;315;p47"/>
          <p:cNvSpPr txBox="1"/>
          <p:nvPr/>
        </p:nvSpPr>
        <p:spPr>
          <a:xfrm>
            <a:off x="378525" y="1195750"/>
            <a:ext cx="84483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Rainbow Tables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Precomputed tables of hashes and their original inputs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Trade time for storage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Defeated by salting (adding random data before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hashing)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21" name="Google Shape;321;p48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48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48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24" name="Google Shape;324;p48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are hashes broken?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25" name="Google Shape;325;p48" title="slides.004-10-1024x576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31" name="Google Shape;331;p49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49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49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34" name="Google Shape;334;p49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are hashes broken?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35" name="Google Shape;335;p49" title="slides.005-12-1024x576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41" name="Google Shape;341;p50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2" name="Google Shape;342;p50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3" name="Google Shape;343;p50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44" name="Google Shape;344;p50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are hashes broken?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45" name="Google Shape;345;p50" title="slides.006-8-1024x576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51" name="Google Shape;351;p51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2" name="Google Shape;352;p51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51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54" name="Google Shape;354;p51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are hashes broken?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5" name="Google Shape;355;p51" title="slides.007-5-1024x576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61" name="Google Shape;361;p52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" name="Google Shape;362;p52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3" name="Google Shape;363;p52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64" name="Google Shape;364;p52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Rainbow Tables and Salting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5" name="Google Shape;365;p52" title="image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2875" y="829100"/>
            <a:ext cx="5058241" cy="39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71" name="Google Shape;371;p53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53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53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74" name="Google Shape;374;p53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are hashes broken?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5" name="Google Shape;375;p53"/>
          <p:cNvSpPr txBox="1"/>
          <p:nvPr/>
        </p:nvSpPr>
        <p:spPr>
          <a:xfrm>
            <a:off x="378525" y="1195750"/>
            <a:ext cx="84483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Rule-Based Attacks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Modify dictionary words with common patterns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E.g. Password → </a:t>
            </a:r>
            <a:r>
              <a:rPr b="1" lang="en-GB" sz="180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P@ssw0rd!</a:t>
            </a:r>
            <a:endParaRPr b="1" sz="1800">
              <a:solidFill>
                <a:srgbClr val="FF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Based on human tendencies and password leaks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IBM Plex Sans"/>
              <a:buChar char="○"/>
            </a:pPr>
            <a:r>
              <a:rPr b="1" lang="en-GB" sz="180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Utilise OSINT!!!!!</a:t>
            </a:r>
            <a:endParaRPr b="1" sz="1800">
              <a:solidFill>
                <a:srgbClr val="FF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Tools like John the Ripper and Hashcat do this automatically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81" name="Google Shape;381;p54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2" name="Google Shape;382;p54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3" name="Google Shape;383;p54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84" name="Google Shape;384;p54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are hashes broken?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5" name="Google Shape;385;p54"/>
          <p:cNvSpPr txBox="1"/>
          <p:nvPr/>
        </p:nvSpPr>
        <p:spPr>
          <a:xfrm>
            <a:off x="378525" y="1195750"/>
            <a:ext cx="84483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Hash Collisions (weak algorithms)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Two different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inputs produce the same hash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Exploitable in </a:t>
            </a:r>
            <a:r>
              <a:rPr b="1" lang="en-GB" sz="180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MD5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b="1" lang="en-GB" sz="180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SHA-1</a:t>
            </a:r>
            <a:endParaRPr b="1" sz="1800">
              <a:solidFill>
                <a:srgbClr val="FF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Dangerous for digital signatures and certificates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91" name="Google Shape;391;p55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p55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3" name="Google Shape;393;p55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94" name="Google Shape;394;p55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Collisions in hashing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95" name="Google Shape;395;p55" title="downloa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7138" y="1019936"/>
            <a:ext cx="4589725" cy="35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/>
          <p:nvPr/>
        </p:nvSpPr>
        <p:spPr>
          <a:xfrm>
            <a:off x="0" y="0"/>
            <a:ext cx="9144000" cy="6096000"/>
          </a:xfrm>
          <a:custGeom>
            <a:rect b="b" l="l" r="r" t="t"/>
            <a:pathLst>
              <a:path extrusionOk="0"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2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9" name="Google Shape;209;p38"/>
          <p:cNvGrpSpPr/>
          <p:nvPr/>
        </p:nvGrpSpPr>
        <p:grpSpPr>
          <a:xfrm>
            <a:off x="-220774" y="1887607"/>
            <a:ext cx="9585548" cy="3255895"/>
            <a:chOff x="0" y="-38100"/>
            <a:chExt cx="5049177" cy="1715039"/>
          </a:xfrm>
        </p:grpSpPr>
        <p:sp>
          <p:nvSpPr>
            <p:cNvPr id="210" name="Google Shape;210;p38"/>
            <p:cNvSpPr/>
            <p:nvPr/>
          </p:nvSpPr>
          <p:spPr>
            <a:xfrm>
              <a:off x="0" y="0"/>
              <a:ext cx="5049177" cy="1676939"/>
            </a:xfrm>
            <a:custGeom>
              <a:rect b="b" l="l" r="r" t="t"/>
              <a:pathLst>
                <a:path extrusionOk="0" h="1676939" w="5049177">
                  <a:moveTo>
                    <a:pt x="0" y="0"/>
                  </a:moveTo>
                  <a:lnTo>
                    <a:pt x="5049177" y="0"/>
                  </a:lnTo>
                  <a:lnTo>
                    <a:pt x="5049177" y="1676939"/>
                  </a:lnTo>
                  <a:lnTo>
                    <a:pt x="0" y="1676939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11" name="Google Shape;211;p38"/>
            <p:cNvSpPr txBox="1"/>
            <p:nvPr/>
          </p:nvSpPr>
          <p:spPr>
            <a:xfrm>
              <a:off x="0" y="-38100"/>
              <a:ext cx="5049177" cy="17150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38"/>
          <p:cNvGrpSpPr/>
          <p:nvPr/>
        </p:nvGrpSpPr>
        <p:grpSpPr>
          <a:xfrm>
            <a:off x="508472" y="2965908"/>
            <a:ext cx="8115300" cy="1701570"/>
            <a:chOff x="0" y="-38100"/>
            <a:chExt cx="4274726" cy="896301"/>
          </a:xfrm>
        </p:grpSpPr>
        <p:sp>
          <p:nvSpPr>
            <p:cNvPr id="213" name="Google Shape;213;p38"/>
            <p:cNvSpPr/>
            <p:nvPr/>
          </p:nvSpPr>
          <p:spPr>
            <a:xfrm>
              <a:off x="0" y="0"/>
              <a:ext cx="4274726" cy="858201"/>
            </a:xfrm>
            <a:custGeom>
              <a:rect b="b" l="l" r="r" t="t"/>
              <a:pathLst>
                <a:path extrusionOk="0" h="8582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829581"/>
                  </a:lnTo>
                  <a:cubicBezTo>
                    <a:pt x="4274726" y="845387"/>
                    <a:pt x="4261912" y="858201"/>
                    <a:pt x="4246106" y="858201"/>
                  </a:cubicBezTo>
                  <a:lnTo>
                    <a:pt x="28620" y="858201"/>
                  </a:lnTo>
                  <a:cubicBezTo>
                    <a:pt x="12813" y="858201"/>
                    <a:pt x="0" y="845387"/>
                    <a:pt x="0" y="829581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FFFFFF">
                  <a:alpha val="6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8"/>
            <p:cNvSpPr txBox="1"/>
            <p:nvPr/>
          </p:nvSpPr>
          <p:spPr>
            <a:xfrm>
              <a:off x="0" y="-38100"/>
              <a:ext cx="4274726" cy="896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38"/>
          <p:cNvGrpSpPr/>
          <p:nvPr/>
        </p:nvGrpSpPr>
        <p:grpSpPr>
          <a:xfrm>
            <a:off x="514350" y="2965908"/>
            <a:ext cx="8115300" cy="1701570"/>
            <a:chOff x="0" y="-38100"/>
            <a:chExt cx="4274726" cy="896301"/>
          </a:xfrm>
        </p:grpSpPr>
        <p:sp>
          <p:nvSpPr>
            <p:cNvPr id="216" name="Google Shape;216;p38"/>
            <p:cNvSpPr/>
            <p:nvPr/>
          </p:nvSpPr>
          <p:spPr>
            <a:xfrm>
              <a:off x="0" y="0"/>
              <a:ext cx="4274726" cy="858201"/>
            </a:xfrm>
            <a:custGeom>
              <a:rect b="b" l="l" r="r" t="t"/>
              <a:pathLst>
                <a:path extrusionOk="0" h="8582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829581"/>
                  </a:lnTo>
                  <a:cubicBezTo>
                    <a:pt x="4274726" y="845387"/>
                    <a:pt x="4261912" y="858201"/>
                    <a:pt x="4246106" y="858201"/>
                  </a:cubicBezTo>
                  <a:lnTo>
                    <a:pt x="28620" y="858201"/>
                  </a:lnTo>
                  <a:cubicBezTo>
                    <a:pt x="12813" y="858201"/>
                    <a:pt x="0" y="845387"/>
                    <a:pt x="0" y="829581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FFFFFF">
                <a:alpha val="15294"/>
              </a:srgbClr>
            </a:solidFill>
            <a:ln cap="rnd" cmpd="sng" w="38100">
              <a:solidFill>
                <a:srgbClr val="FFFFFF">
                  <a:alpha val="15294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8"/>
            <p:cNvSpPr txBox="1"/>
            <p:nvPr/>
          </p:nvSpPr>
          <p:spPr>
            <a:xfrm>
              <a:off x="0" y="-38100"/>
              <a:ext cx="4274726" cy="896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38"/>
          <p:cNvGrpSpPr/>
          <p:nvPr/>
        </p:nvGrpSpPr>
        <p:grpSpPr>
          <a:xfrm rot="-5400000">
            <a:off x="6847428" y="-119834"/>
            <a:ext cx="2176738" cy="2416406"/>
            <a:chOff x="0" y="-38100"/>
            <a:chExt cx="1146594" cy="1272839"/>
          </a:xfrm>
        </p:grpSpPr>
        <p:sp>
          <p:nvSpPr>
            <p:cNvPr id="219" name="Google Shape;219;p38"/>
            <p:cNvSpPr/>
            <p:nvPr/>
          </p:nvSpPr>
          <p:spPr>
            <a:xfrm>
              <a:off x="0" y="0"/>
              <a:ext cx="1146594" cy="1234739"/>
            </a:xfrm>
            <a:custGeom>
              <a:rect b="b" l="l" r="r" t="t"/>
              <a:pathLst>
                <a:path extrusionOk="0" h="1234739" w="1146594">
                  <a:moveTo>
                    <a:pt x="0" y="0"/>
                  </a:moveTo>
                  <a:lnTo>
                    <a:pt x="1146594" y="0"/>
                  </a:lnTo>
                  <a:lnTo>
                    <a:pt x="1146594" y="1234739"/>
                  </a:lnTo>
                  <a:lnTo>
                    <a:pt x="0" y="1234739"/>
                  </a:lnTo>
                  <a:close/>
                </a:path>
              </a:pathLst>
            </a:custGeom>
            <a:gradFill>
              <a:gsLst>
                <a:gs pos="0">
                  <a:srgbClr val="08172A">
                    <a:alpha val="0"/>
                  </a:srgbClr>
                </a:gs>
                <a:gs pos="50000">
                  <a:srgbClr val="08172A">
                    <a:alpha val="0"/>
                  </a:srgbClr>
                </a:gs>
                <a:gs pos="100000">
                  <a:srgbClr val="09182B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20" name="Google Shape;220;p38"/>
            <p:cNvSpPr txBox="1"/>
            <p:nvPr/>
          </p:nvSpPr>
          <p:spPr>
            <a:xfrm>
              <a:off x="0" y="-38100"/>
              <a:ext cx="1146594" cy="1272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38"/>
          <p:cNvSpPr/>
          <p:nvPr/>
        </p:nvSpPr>
        <p:spPr>
          <a:xfrm>
            <a:off x="7463587" y="454983"/>
            <a:ext cx="1264423" cy="1473830"/>
          </a:xfrm>
          <a:custGeom>
            <a:rect b="b" l="l" r="r" t="t"/>
            <a:pathLst>
              <a:path extrusionOk="0" h="2947660" w="2528846">
                <a:moveTo>
                  <a:pt x="0" y="0"/>
                </a:moveTo>
                <a:lnTo>
                  <a:pt x="2528847" y="0"/>
                </a:lnTo>
                <a:lnTo>
                  <a:pt x="2528847" y="2947660"/>
                </a:lnTo>
                <a:lnTo>
                  <a:pt x="0" y="2947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38"/>
          <p:cNvSpPr txBox="1"/>
          <p:nvPr/>
        </p:nvSpPr>
        <p:spPr>
          <a:xfrm>
            <a:off x="514350" y="509588"/>
            <a:ext cx="3486006" cy="1100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DMU 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Hacking Society</a:t>
            </a:r>
            <a:endParaRPr sz="700"/>
          </a:p>
        </p:txBody>
      </p:sp>
      <p:sp>
        <p:nvSpPr>
          <p:cNvPr id="223" name="Google Shape;223;p38"/>
          <p:cNvSpPr txBox="1"/>
          <p:nvPr/>
        </p:nvSpPr>
        <p:spPr>
          <a:xfrm>
            <a:off x="602175" y="3117250"/>
            <a:ext cx="7935000" cy="14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Intro to Hash Cracking</a:t>
            </a:r>
            <a:endParaRPr sz="4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01" name="Google Shape;401;p56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p56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3" name="Google Shape;403;p56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04" name="Google Shape;404;p56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Overview of Hashing Algorithms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405" name="Google Shape;405;p56"/>
          <p:cNvGraphicFramePr/>
          <p:nvPr/>
        </p:nvGraphicFramePr>
        <p:xfrm>
          <a:off x="378500" y="101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{50A4FA8E-DA30-4913-AC84-D56E076AC2EB}</a:tableStyleId>
              </a:tblPr>
              <a:tblGrid>
                <a:gridCol w="2112100"/>
                <a:gridCol w="2112100"/>
                <a:gridCol w="2112100"/>
                <a:gridCol w="2112100"/>
              </a:tblGrid>
              <a:tr h="41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Algorithm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Length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Usage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Status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</a:tr>
              <a:tr h="56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MD5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88888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128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88888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Checksums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88888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BROKEN (coll)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88888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</a:tr>
              <a:tr h="56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SHA-1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160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Certificates, Git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BROKEN (coll)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56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SHA-256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256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Modern Security, File integrity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SECURE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56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NTLM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128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Windows Auth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WEAK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56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bcrypt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Variable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Password Hashing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SECURE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56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SHA-3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256+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Modern Crypto Hashing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SECURE (LONG)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11" name="Google Shape;411;p57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2" name="Google Shape;412;p57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3" name="Google Shape;413;p57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14" name="Google Shape;414;p57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Identifying a hash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5" name="Google Shape;415;p57"/>
          <p:cNvSpPr txBox="1"/>
          <p:nvPr/>
        </p:nvSpPr>
        <p:spPr>
          <a:xfrm>
            <a:off x="378525" y="989125"/>
            <a:ext cx="85500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have a hash but how do we know what to do with it?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Length of hash… (Bits/Chars)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Starts with: i.e. </a:t>
            </a:r>
            <a:r>
              <a:rPr b="1" lang="en-GB" sz="180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$2a$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or </a:t>
            </a:r>
            <a:r>
              <a:rPr b="1" lang="en-GB" sz="180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$2b$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...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Uppercase/Lowercase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-GB" sz="1800">
                <a:solidFill>
                  <a:srgbClr val="00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MD5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b="1" lang="en-GB" sz="1800">
                <a:solidFill>
                  <a:srgbClr val="00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5f4dcc3b5aa765d61d8327deb882cf99</a:t>
            </a:r>
            <a:endParaRPr b="1" sz="1800">
              <a:solidFill>
                <a:srgbClr val="00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LM Hash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b="1" lang="en-GB" sz="1800">
                <a:solidFill>
                  <a:srgbClr val="00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E52CAC67419A9A224A3B108F3FA6CB6D</a:t>
            </a:r>
            <a:endParaRPr b="1" sz="1800">
              <a:solidFill>
                <a:srgbClr val="00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SHA-1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b="1" lang="en-GB" sz="1800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b89eaac7e61417341b710b727768294d0e6a277b</a:t>
            </a:r>
            <a:endParaRPr b="1" sz="1800">
              <a:solidFill>
                <a:srgbClr val="FF99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21" name="Google Shape;421;p58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2" name="Google Shape;422;p58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3" name="Google Shape;423;p58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24" name="Google Shape;424;p58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Identifying a hash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5" name="Google Shape;425;p58"/>
          <p:cNvSpPr txBox="1"/>
          <p:nvPr/>
        </p:nvSpPr>
        <p:spPr>
          <a:xfrm>
            <a:off x="378525" y="989125"/>
            <a:ext cx="8550000" cy="4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Tools to aid us in this process…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Online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https://hashes.com/en/tools/hash_identifier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7"/>
              </a:rPr>
              <a:t>https://www.tunnelsup.com/hash-analyzer/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CLI (Kali VM)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hash-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identifier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ame-that-hash 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Python-based: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ython3 </a:t>
            </a:r>
            <a:r>
              <a:rPr b="1" lang="en-GB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8"/>
              </a:rPr>
              <a:t>hashid.py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ython3 name-that-hash.py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9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31" name="Google Shape;431;p59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2" name="Google Shape;432;p59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3" name="Google Shape;433;p59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34" name="Google Shape;434;p59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name-that-hash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5" name="Google Shape;435;p59"/>
          <p:cNvSpPr txBox="1"/>
          <p:nvPr/>
        </p:nvSpPr>
        <p:spPr>
          <a:xfrm>
            <a:off x="378525" y="989125"/>
            <a:ext cx="85500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-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sudo apt install </a:t>
            </a:r>
            <a:r>
              <a:rPr b="1" lang="en-GB" sz="1800">
                <a:solidFill>
                  <a:srgbClr val="A4C2F4"/>
                </a:solidFill>
                <a:latin typeface="IBM Plex Sans"/>
                <a:ea typeface="IBM Plex Sans"/>
                <a:cs typeface="IBM Plex Sans"/>
                <a:sym typeface="IBM Plex Sans"/>
              </a:rPr>
              <a:t>name-that-hash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-"/>
            </a:pPr>
            <a:r>
              <a:rPr b="1" lang="en-GB" sz="1800">
                <a:solidFill>
                  <a:srgbClr val="A4C2F4"/>
                </a:solidFill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  <a:r>
              <a:rPr b="1" lang="en-GB" sz="1800">
                <a:solidFill>
                  <a:srgbClr val="A4C2F4"/>
                </a:solidFill>
                <a:latin typeface="IBM Plex Sans"/>
                <a:ea typeface="IBM Plex Sans"/>
                <a:cs typeface="IBM Plex Sans"/>
                <a:sym typeface="IBM Plex Sans"/>
              </a:rPr>
              <a:t>ame-that-hash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en-GB" sz="1800">
                <a:solidFill>
                  <a:srgbClr val="FFE599"/>
                </a:solidFill>
                <a:latin typeface="IBM Plex Sans"/>
                <a:ea typeface="IBM Plex Sans"/>
                <a:cs typeface="IBM Plex Sans"/>
                <a:sym typeface="IBM Plex Sans"/>
              </a:rPr>
              <a:t>--text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en-GB" sz="1800">
                <a:solidFill>
                  <a:srgbClr val="B6D7A8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&lt;hash&gt; </a:t>
            </a:r>
            <a:endParaRPr b="1" sz="1800">
              <a:solidFill>
                <a:srgbClr val="B6D7A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36" name="Google Shape;436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063" y="1953526"/>
            <a:ext cx="8723877" cy="20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0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42" name="Google Shape;442;p60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3" name="Google Shape;443;p60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p60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45" name="Google Shape;445;p60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https://crackstation.net/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6" name="Google Shape;446;p60"/>
          <p:cNvSpPr txBox="1"/>
          <p:nvPr/>
        </p:nvSpPr>
        <p:spPr>
          <a:xfrm>
            <a:off x="378525" y="989125"/>
            <a:ext cx="85500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Crackstation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Crackstation is an online tool that uses massive precomputed hash tables to crack common hashes like MD5, SHA-1, and SHA-256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uses a 20GB table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containing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over 1.5 Billion entries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Crackstation accepts input as: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One hash per line in the web interface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52" name="Google Shape;452;p61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3" name="Google Shape;453;p61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4" name="Google Shape;454;p61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55" name="Google Shape;455;p61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https://crackstation.net/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6" name="Google Shape;456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225" y="1042975"/>
            <a:ext cx="7829550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2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62" name="Google Shape;462;p62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3" name="Google Shape;463;p62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4" name="Google Shape;464;p62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65" name="Google Shape;465;p62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https://breachdirectory.org/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6" name="Google Shape;466;p62"/>
          <p:cNvSpPr txBox="1"/>
          <p:nvPr/>
        </p:nvSpPr>
        <p:spPr>
          <a:xfrm>
            <a:off x="378525" y="989125"/>
            <a:ext cx="855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67" name="Google Shape;467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500" y="1089400"/>
            <a:ext cx="7862051" cy="358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3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73" name="Google Shape;473;p63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4" name="Google Shape;474;p63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" name="Google Shape;475;p63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76" name="Google Shape;476;p63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hashcat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7" name="Google Shape;477;p63"/>
          <p:cNvSpPr txBox="1"/>
          <p:nvPr/>
        </p:nvSpPr>
        <p:spPr>
          <a:xfrm>
            <a:off x="378525" y="1129800"/>
            <a:ext cx="84483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Hashcat is the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world's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fastest and most advanced “password recovery” tool, we use it to crack hashes utilising CPUs and GPUs !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Open source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Pre-installed on Kali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Supports 300+ hash types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GPU acceleration (parallel threading) = FAST cracking &amp; warm PC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Hashcat also now has an </a:t>
            </a:r>
            <a:r>
              <a:rPr b="1" lang="en-GB" sz="1800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auto detect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feature!!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rules for hashcat can be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found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at </a:t>
            </a:r>
            <a:r>
              <a:rPr b="1" lang="en-GB" sz="180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/usr/share/hashcat/rules/ </a:t>
            </a:r>
            <a:endParaRPr b="1" sz="1800">
              <a:solidFill>
                <a:srgbClr val="FF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78" name="Google Shape;47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3620" y="3489845"/>
            <a:ext cx="1280200" cy="12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4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84" name="Google Shape;484;p64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5" name="Google Shape;485;p64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6" name="Google Shape;486;p64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87" name="Google Shape;487;p64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hashcat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8" name="Google Shape;488;p64"/>
          <p:cNvSpPr txBox="1"/>
          <p:nvPr/>
        </p:nvSpPr>
        <p:spPr>
          <a:xfrm>
            <a:off x="378525" y="1129800"/>
            <a:ext cx="8448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Basic command structure…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ashcat </a:t>
            </a:r>
            <a:r>
              <a:rPr b="1" lang="en-GB" sz="1800">
                <a:solidFill>
                  <a:srgbClr val="CC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-m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en-GB" sz="1800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&lt;hash_type&gt;</a:t>
            </a:r>
            <a:r>
              <a:rPr b="1" lang="en-GB" sz="1800">
                <a:solidFill>
                  <a:srgbClr val="CC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-a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en-GB" sz="1800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&lt;attack_mode&gt; &lt;hash_file&gt; &lt;wordlist&gt;</a:t>
            </a:r>
            <a:endParaRPr b="1" sz="1800">
              <a:solidFill>
                <a:srgbClr val="FF99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Hash format = ???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Attack Mode = ???</a:t>
            </a:r>
            <a:b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ordlist = </a:t>
            </a:r>
            <a:r>
              <a:rPr b="1" lang="en-GB" sz="18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/usr/share/wordlists/rockyou.txt</a:t>
            </a:r>
            <a:endParaRPr b="1" sz="180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At 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5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94" name="Google Shape;494;p65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5" name="Google Shape;495;p65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6" name="Google Shape;496;p65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97" name="Google Shape;497;p65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hashcat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8" name="Google Shape;498;p65"/>
          <p:cNvSpPr txBox="1"/>
          <p:nvPr/>
        </p:nvSpPr>
        <p:spPr>
          <a:xfrm>
            <a:off x="378525" y="1129800"/>
            <a:ext cx="84483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Example modes for hashcat: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0 = MD5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1000 =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NTLM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en-GB" sz="1800">
                <a:solidFill>
                  <a:srgbClr val="CC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hashcat </a:t>
            </a:r>
            <a:r>
              <a:rPr b="1" lang="en-GB" sz="1800">
                <a:solidFill>
                  <a:srgbClr val="CC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--help to list modes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Attack Modes: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0 = Dictionary Attack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 = Brute Force Attack </a:t>
            </a:r>
            <a:b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At 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229" name="Google Shape;229;p39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39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39"/>
          <p:cNvSpPr/>
          <p:nvPr/>
        </p:nvSpPr>
        <p:spPr>
          <a:xfrm>
            <a:off x="5477416" y="1838245"/>
            <a:ext cx="1956401" cy="2057400"/>
          </a:xfrm>
          <a:custGeom>
            <a:rect b="b" l="l" r="r" t="t"/>
            <a:pathLst>
              <a:path extrusionOk="0" h="4114800" w="3912801">
                <a:moveTo>
                  <a:pt x="0" y="0"/>
                </a:moveTo>
                <a:lnTo>
                  <a:pt x="3912801" y="0"/>
                </a:lnTo>
                <a:lnTo>
                  <a:pt x="3912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39"/>
          <p:cNvSpPr/>
          <p:nvPr/>
        </p:nvSpPr>
        <p:spPr>
          <a:xfrm>
            <a:off x="1710184" y="1838245"/>
            <a:ext cx="2916418" cy="2057400"/>
          </a:xfrm>
          <a:custGeom>
            <a:rect b="b" l="l" r="r" t="t"/>
            <a:pathLst>
              <a:path extrusionOk="0" h="4114800" w="5832835">
                <a:moveTo>
                  <a:pt x="0" y="0"/>
                </a:moveTo>
                <a:lnTo>
                  <a:pt x="5832835" y="0"/>
                </a:lnTo>
                <a:lnTo>
                  <a:pt x="58328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39"/>
          <p:cNvSpPr txBox="1"/>
          <p:nvPr/>
        </p:nvSpPr>
        <p:spPr>
          <a:xfrm>
            <a:off x="742448" y="490538"/>
            <a:ext cx="1114984" cy="141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DMUHACKERS</a:t>
            </a:r>
            <a:endParaRPr sz="700"/>
          </a:p>
        </p:txBody>
      </p:sp>
      <p:sp>
        <p:nvSpPr>
          <p:cNvPr id="234" name="Google Shape;234;p39"/>
          <p:cNvSpPr txBox="1"/>
          <p:nvPr/>
        </p:nvSpPr>
        <p:spPr>
          <a:xfrm>
            <a:off x="1052140" y="712073"/>
            <a:ext cx="703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D0nt d0 1ll3gal sh1t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5" name="Google Shape;235;p39"/>
          <p:cNvSpPr txBox="1"/>
          <p:nvPr/>
        </p:nvSpPr>
        <p:spPr>
          <a:xfrm>
            <a:off x="1710184" y="4180840"/>
            <a:ext cx="57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please..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6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04" name="Google Shape;504;p66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5" name="Google Shape;505;p66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6" name="Google Shape;506;p66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07" name="Google Shape;507;p66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Example hashcat command… 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8" name="Google Shape;508;p66"/>
          <p:cNvSpPr txBox="1"/>
          <p:nvPr/>
        </p:nvSpPr>
        <p:spPr>
          <a:xfrm>
            <a:off x="378525" y="1129800"/>
            <a:ext cx="8448300" cy="3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Hashcat -m 0 -a 0 hash.txt /usr/share/wordlists/rockyou.txt</a:t>
            </a:r>
            <a:b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7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14" name="Google Shape;514;p6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15" name="Google Shape;515;p67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6" name="Google Shape;516;p67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7" name="Google Shape;517;p67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18" name="Google Shape;518;p67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John (the ripper)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9" name="Google Shape;519;p67"/>
          <p:cNvSpPr txBox="1"/>
          <p:nvPr/>
        </p:nvSpPr>
        <p:spPr>
          <a:xfrm>
            <a:off x="378525" y="1129800"/>
            <a:ext cx="8448300" cy="3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John is a fast, powerful offline password cracker. It supports a wide range of hashes and formats…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Installed by default on Kali (john)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Auto detects hash types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Uses dict, brute and incremental attacks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Common uses of mr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jonathan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el ripperio: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Cracking /etc/shadow hashes (linux user creds storage location!)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Cracking NTLM hashes (tasty)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CTFs!!!!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Cracking into PDFs, encrypted ZIPs (zip2john module) </a:t>
            </a:r>
            <a:b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At 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20" name="Google Shape;52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7450" y="1934425"/>
            <a:ext cx="1156275" cy="11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8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26" name="Google Shape;526;p68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7" name="Google Shape;527;p68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8" name="Google Shape;528;p68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29" name="Google Shape;529;p68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John (the ripper)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378525" y="1129800"/>
            <a:ext cx="8448300" cy="3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Useful tools within john (some)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Zip2john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Converts ZIP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files into a format ready to crack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pdf2john.py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Extract password hash from encrypted PDFs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unshadow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Merges /etc/passwd and /etc/shadow</a:t>
            </a:r>
            <a:b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At 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9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36" name="Google Shape;536;p69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7" name="Google Shape;537;p69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8" name="Google Shape;538;p69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39" name="Google Shape;539;p69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John (the ripper)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0" name="Google Shape;540;p69"/>
          <p:cNvSpPr txBox="1"/>
          <p:nvPr/>
        </p:nvSpPr>
        <p:spPr>
          <a:xfrm>
            <a:off x="378525" y="1129800"/>
            <a:ext cx="8448300" cy="3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</a:t>
            </a:r>
            <a:r>
              <a:rPr b="1" lang="en-GB" sz="2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ohn &lt;hash_file&gt; </a:t>
            </a:r>
            <a:r>
              <a:rPr b="1" lang="en-GB" sz="2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--wordlist=&lt;path_to_wordlist&gt; </a:t>
            </a:r>
            <a:b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At 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0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46" name="Google Shape;546;p70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GradCracker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7" name="Google Shape;547;p70"/>
          <p:cNvSpPr txBox="1"/>
          <p:nvPr/>
        </p:nvSpPr>
        <p:spPr>
          <a:xfrm>
            <a:off x="378525" y="1129800"/>
            <a:ext cx="8448300" cy="3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At 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48" name="Google Shape;54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63" y="0"/>
            <a:ext cx="84040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1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54" name="Google Shape;554;p71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GradCracker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5" name="Google Shape;555;p71"/>
          <p:cNvSpPr txBox="1"/>
          <p:nvPr/>
        </p:nvSpPr>
        <p:spPr>
          <a:xfrm>
            <a:off x="378525" y="1129800"/>
            <a:ext cx="8448300" cy="3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At 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56" name="Google Shape;55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93" y="0"/>
            <a:ext cx="814581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2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GradCracker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62" name="Google Shape;56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1088"/>
            <a:ext cx="8839200" cy="3821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3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68" name="Google Shape;568;p73"/>
          <p:cNvSpPr/>
          <p:nvPr/>
        </p:nvSpPr>
        <p:spPr>
          <a:xfrm>
            <a:off x="4100266" y="3827288"/>
            <a:ext cx="943468" cy="1099720"/>
          </a:xfrm>
          <a:custGeom>
            <a:rect b="b" l="l" r="r" t="t"/>
            <a:pathLst>
              <a:path extrusionOk="0" h="2199439" w="1886935">
                <a:moveTo>
                  <a:pt x="0" y="0"/>
                </a:moveTo>
                <a:lnTo>
                  <a:pt x="1886936" y="0"/>
                </a:lnTo>
                <a:lnTo>
                  <a:pt x="1886936" y="2199438"/>
                </a:lnTo>
                <a:lnTo>
                  <a:pt x="0" y="2199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9" name="Google Shape;569;p73"/>
          <p:cNvSpPr txBox="1"/>
          <p:nvPr/>
        </p:nvSpPr>
        <p:spPr>
          <a:xfrm>
            <a:off x="3256501" y="155125"/>
            <a:ext cx="263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Practical</a:t>
            </a:r>
            <a:endParaRPr sz="700"/>
          </a:p>
        </p:txBody>
      </p:sp>
      <p:sp>
        <p:nvSpPr>
          <p:cNvPr id="570" name="Google Shape;570;p73"/>
          <p:cNvSpPr txBox="1"/>
          <p:nvPr/>
        </p:nvSpPr>
        <p:spPr>
          <a:xfrm>
            <a:off x="1441100" y="1261700"/>
            <a:ext cx="62619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1" name="Google Shape;571;p73"/>
          <p:cNvSpPr txBox="1"/>
          <p:nvPr/>
        </p:nvSpPr>
        <p:spPr>
          <a:xfrm>
            <a:off x="587150" y="2934600"/>
            <a:ext cx="79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https://tryhackme.com/room/crackthehash</a:t>
            </a:r>
            <a:r>
              <a:rPr lang="en-GB" sz="2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2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72" name="Google Shape;572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0350" y="1624400"/>
            <a:ext cx="35433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41" name="Google Shape;241;p40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40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40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44" name="Google Shape;244;p40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is a Hash? 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5" name="Google Shape;245;p40"/>
          <p:cNvSpPr txBox="1"/>
          <p:nvPr/>
        </p:nvSpPr>
        <p:spPr>
          <a:xfrm>
            <a:off x="378525" y="1195750"/>
            <a:ext cx="84483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hash is a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fixed-size string of characters that uniquely represents data. It’s created by running the data through a hashing algorithm like MD5, SHA-1 or SHA-256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 other words: </a:t>
            </a:r>
            <a:b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“ A hash is a digital fingerprint, it uniquely identifies data, but you cannot reverse it to get the original” ← Genuinely magic XD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51" name="Google Shape;251;p41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41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41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54" name="Google Shape;254;p41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is a Hash? 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5" name="Google Shape;255;p41" title="Rainbow-Tables-figure-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7000" y="1057700"/>
            <a:ext cx="6209999" cy="36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61" name="Google Shape;261;p42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42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42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64" name="Google Shape;264;p42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is a Hash? 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65" name="Google Shape;265;p42" title="slides.002-12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71" name="Google Shape;271;p43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43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43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74" name="Google Shape;274;p43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are hashes broken?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5" name="Google Shape;275;p43"/>
          <p:cNvSpPr txBox="1"/>
          <p:nvPr/>
        </p:nvSpPr>
        <p:spPr>
          <a:xfrm>
            <a:off x="378525" y="1195750"/>
            <a:ext cx="84483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Dictionary Attacks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Try every password in a wordlist (rockyou.txt) and hash each one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Compare the result to the target hash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Fast, effective against common passwords…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If your password is on a breach list… CHANGE IT IMMEDIATELY,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someone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somewhere will be cracking it (trust me…)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Haveibeenpwned.com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7"/>
              </a:rPr>
              <a:t>breachdirectory.org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81" name="Google Shape;281;p44"/>
          <p:cNvSpPr txBox="1"/>
          <p:nvPr/>
        </p:nvSpPr>
        <p:spPr>
          <a:xfrm>
            <a:off x="742448" y="490538"/>
            <a:ext cx="1115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82" name="Google Shape;282;p44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are hashes broken?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3" name="Google Shape;283;p44"/>
          <p:cNvSpPr txBox="1"/>
          <p:nvPr/>
        </p:nvSpPr>
        <p:spPr>
          <a:xfrm>
            <a:off x="378525" y="1195750"/>
            <a:ext cx="84483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84" name="Google Shape;28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050" y="9525"/>
            <a:ext cx="7505700" cy="51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/>
          <p:nvPr/>
        </p:nvSpPr>
        <p:spPr>
          <a:xfrm>
            <a:off x="0" y="0"/>
            <a:ext cx="100584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90" name="Google Shape;290;p45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p45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45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93" name="Google Shape;293;p45"/>
          <p:cNvSpPr txBox="1"/>
          <p:nvPr/>
        </p:nvSpPr>
        <p:spPr>
          <a:xfrm>
            <a:off x="1549639" y="336500"/>
            <a:ext cx="60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are hashes broken?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378525" y="1195750"/>
            <a:ext cx="84483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5" name="Google Shape;295;p45" title="download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3459" y="1093697"/>
            <a:ext cx="6217077" cy="37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